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  <p:sldMasterId id="2147483677" r:id="rId5"/>
    <p:sldMasterId id="2147483678" r:id="rId6"/>
    <p:sldMasterId id="2147483679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Roboto-italic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2.png>
</file>

<file path=ppt/media/image2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d35563f5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2d35563f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29b6a1914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effort tasked for companies to do, very easy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Given low effort, makes sense to encourage people to get it filled out</a:t>
            </a:r>
            <a:endParaRPr/>
          </a:p>
        </p:txBody>
      </p:sp>
      <p:sp>
        <p:nvSpPr>
          <p:cNvPr id="239" name="Google Shape;239;g229b6a1914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2c43449f5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22c43449f5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029196206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1029196206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2c4247b65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mistakes that I learned while working on this project, and I now know not to make these blunders during a final project for a class or during my first internship, so I am grateful for the opportunity.</a:t>
            </a:r>
            <a:endParaRPr/>
          </a:p>
        </p:txBody>
      </p:sp>
      <p:sp>
        <p:nvSpPr>
          <p:cNvPr id="258" name="Google Shape;258;g22c4247b65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2c6fa6a6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2c6fa6a6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2c6fa6a67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2c6fa6a67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2d7f3c6da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2d7f3c6da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1bb40f50c_2_5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101bb40f50c_2_5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2d35563f5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2d35563f5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01bb40f50c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101bb40f50c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2bc9b12af5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22bc9b12af5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0969544587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20969544587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2bc9b12af5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22bc9b12af5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2bc9b12af5_1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22bc9b12af5_1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2bc9b12af5_1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22bc9b12af5_1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2bc9b12af5_1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2bc9b12af5_1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2bc9b12af5_1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22bc9b12af5_1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628649" y="3530065"/>
            <a:ext cx="78867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  <a:defRPr sz="1800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descr="Emory University"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48214" y="954888"/>
            <a:ext cx="1847571" cy="2131813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1305520" y="4286649"/>
            <a:ext cx="65331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628650" y="1003435"/>
            <a:ext cx="7886700" cy="25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68575" spcFirstLastPara="1" rIns="68575" wrap="square" tIns="13715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Georgia"/>
              <a:buNone/>
              <a:defRPr b="0" i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63" name="Google Shape;63;p15"/>
          <p:cNvPicPr preferRelativeResize="0"/>
          <p:nvPr/>
        </p:nvPicPr>
        <p:blipFill rotWithShape="1">
          <a:blip r:embed="rId2">
            <a:alphaModFix/>
          </a:blip>
          <a:srcRect b="32060" l="16254" r="0" t="0"/>
          <a:stretch/>
        </p:blipFill>
        <p:spPr>
          <a:xfrm>
            <a:off x="6742529" y="164592"/>
            <a:ext cx="1715156" cy="18006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3577828"/>
            <a:ext cx="78867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685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ed By">
  <p:cSld name="Presented B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628650" y="1190649"/>
            <a:ext cx="7886700" cy="18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Verdana"/>
              <a:buNone/>
              <a:defRPr b="0" i="0" sz="36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67" name="Google Shape;67;p16"/>
          <p:cNvPicPr preferRelativeResize="0"/>
          <p:nvPr/>
        </p:nvPicPr>
        <p:blipFill rotWithShape="1">
          <a:blip r:embed="rId2">
            <a:alphaModFix/>
          </a:blip>
          <a:srcRect b="32060" l="16254" r="0" t="0"/>
          <a:stretch/>
        </p:blipFill>
        <p:spPr>
          <a:xfrm>
            <a:off x="6742529" y="164592"/>
            <a:ext cx="1715156" cy="18006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628650" y="794084"/>
            <a:ext cx="78867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i="0" sz="1800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/>
        </p:nvSpPr>
        <p:spPr>
          <a:xfrm>
            <a:off x="628650" y="3178607"/>
            <a:ext cx="7886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PRESENTED BY</a:t>
            </a:r>
            <a:endParaRPr sz="1100"/>
          </a:p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628650" y="3587353"/>
            <a:ext cx="7886700" cy="1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i="0" sz="1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Alterative" type="secHead">
  <p:cSld name="SECTION_HEAD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6363820" y="1650417"/>
            <a:ext cx="25602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sz="1400" cap="none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6363820" y="2420470"/>
            <a:ext cx="25602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80" name="Google Shape;80;p19"/>
          <p:cNvCxnSpPr/>
          <p:nvPr/>
        </p:nvCxnSpPr>
        <p:spPr>
          <a:xfrm flipH="1">
            <a:off x="6056101" y="1497667"/>
            <a:ext cx="3087900" cy="3900"/>
          </a:xfrm>
          <a:prstGeom prst="straightConnector1">
            <a:avLst/>
          </a:prstGeom>
          <a:noFill/>
          <a:ln cap="flat" cmpd="sng" w="38100">
            <a:solidFill>
              <a:srgbClr val="007DBA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1" name="Google Shape;81;p19"/>
          <p:cNvCxnSpPr/>
          <p:nvPr/>
        </p:nvCxnSpPr>
        <p:spPr>
          <a:xfrm flipH="1">
            <a:off x="6056100" y="3694580"/>
            <a:ext cx="3087900" cy="3900"/>
          </a:xfrm>
          <a:prstGeom prst="straightConnector1">
            <a:avLst/>
          </a:prstGeom>
          <a:noFill/>
          <a:ln cap="flat" cmpd="sng" w="38100">
            <a:solidFill>
              <a:srgbClr val="007DBA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2" name="Google Shape;82;p19"/>
          <p:cNvCxnSpPr/>
          <p:nvPr/>
        </p:nvCxnSpPr>
        <p:spPr>
          <a:xfrm rot="10800000">
            <a:off x="6070963" y="1497680"/>
            <a:ext cx="0" cy="2196900"/>
          </a:xfrm>
          <a:prstGeom prst="straightConnector1">
            <a:avLst/>
          </a:prstGeom>
          <a:noFill/>
          <a:ln cap="flat" cmpd="sng" w="38100">
            <a:solidFill>
              <a:srgbClr val="007DB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83" name="Google Shape;83;p19"/>
          <p:cNvPicPr preferRelativeResize="0"/>
          <p:nvPr/>
        </p:nvPicPr>
        <p:blipFill rotWithShape="1">
          <a:blip r:embed="rId2">
            <a:alphaModFix/>
          </a:blip>
          <a:srcRect b="32060" l="16254" r="0" t="0"/>
          <a:stretch/>
        </p:blipFill>
        <p:spPr>
          <a:xfrm>
            <a:off x="6742529" y="164592"/>
            <a:ext cx="1715156" cy="180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2"/>
          <p:cNvSpPr txBox="1"/>
          <p:nvPr>
            <p:ph idx="1" type="body"/>
          </p:nvPr>
        </p:nvSpPr>
        <p:spPr>
          <a:xfrm>
            <a:off x="1054579" y="1369219"/>
            <a:ext cx="70650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descr="A close up of a logo&#10;&#10;Description automatically generated" id="97" name="Google Shape;9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8911" y="854282"/>
            <a:ext cx="271876" cy="339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/>
          <p:nvPr>
            <p:ph idx="1" type="body"/>
          </p:nvPr>
        </p:nvSpPr>
        <p:spPr>
          <a:xfrm>
            <a:off x="1054579" y="1369219"/>
            <a:ext cx="34290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23"/>
          <p:cNvSpPr txBox="1"/>
          <p:nvPr>
            <p:ph idx="2" type="body"/>
          </p:nvPr>
        </p:nvSpPr>
        <p:spPr>
          <a:xfrm>
            <a:off x="4629150" y="1369219"/>
            <a:ext cx="3432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23"/>
          <p:cNvSpPr txBox="1"/>
          <p:nvPr>
            <p:ph type="title"/>
          </p:nvPr>
        </p:nvSpPr>
        <p:spPr>
          <a:xfrm>
            <a:off x="1054579" y="780393"/>
            <a:ext cx="70068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descr="A close up of a logo&#10;&#10;Description automatically generated" id="102" name="Google Shape;10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8911" y="854282"/>
            <a:ext cx="271876" cy="339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 txBox="1"/>
          <p:nvPr>
            <p:ph type="title"/>
          </p:nvPr>
        </p:nvSpPr>
        <p:spPr>
          <a:xfrm>
            <a:off x="628650" y="780393"/>
            <a:ext cx="7886700" cy="487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grpSp>
        <p:nvGrpSpPr>
          <p:cNvPr id="105" name="Google Shape;105;p24"/>
          <p:cNvGrpSpPr/>
          <p:nvPr/>
        </p:nvGrpSpPr>
        <p:grpSpPr>
          <a:xfrm>
            <a:off x="1325113" y="1648497"/>
            <a:ext cx="6465717" cy="2531887"/>
            <a:chOff x="1342538" y="1382072"/>
            <a:chExt cx="6465717" cy="2531887"/>
          </a:xfrm>
        </p:grpSpPr>
        <p:sp>
          <p:nvSpPr>
            <p:cNvPr id="106" name="Google Shape;106;p24"/>
            <p:cNvSpPr/>
            <p:nvPr/>
          </p:nvSpPr>
          <p:spPr>
            <a:xfrm rot="-711236">
              <a:off x="6465750" y="2627201"/>
              <a:ext cx="1350909" cy="57662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4"/>
            <p:cNvSpPr/>
            <p:nvPr/>
          </p:nvSpPr>
          <p:spPr>
            <a:xfrm flipH="1" rot="711236">
              <a:off x="5181012" y="2627201"/>
              <a:ext cx="1350909" cy="57662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" name="Google Shape;108;p24"/>
            <p:cNvGrpSpPr/>
            <p:nvPr/>
          </p:nvGrpSpPr>
          <p:grpSpPr>
            <a:xfrm>
              <a:off x="5586175" y="2683244"/>
              <a:ext cx="1712700" cy="1230715"/>
              <a:chOff x="5796625" y="2541798"/>
              <a:chExt cx="1712700" cy="1230715"/>
            </a:xfrm>
          </p:grpSpPr>
          <p:sp>
            <p:nvSpPr>
              <p:cNvPr id="109" name="Google Shape;109;p24"/>
              <p:cNvSpPr/>
              <p:nvPr/>
            </p:nvSpPr>
            <p:spPr>
              <a:xfrm rot="-1789476">
                <a:off x="6572742" y="2571072"/>
                <a:ext cx="160451" cy="160451"/>
              </a:xfrm>
              <a:prstGeom prst="ellipse">
                <a:avLst/>
              </a:prstGeom>
              <a:solidFill>
                <a:schemeClr val="accent1"/>
              </a:solidFill>
              <a:ln cap="flat" cmpd="sng" w="38100">
                <a:solidFill>
                  <a:srgbClr val="85858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24"/>
              <p:cNvSpPr txBox="1"/>
              <p:nvPr/>
            </p:nvSpPr>
            <p:spPr>
              <a:xfrm>
                <a:off x="6296613" y="2735584"/>
                <a:ext cx="696900" cy="27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800">
                    <a:solidFill>
                      <a:srgbClr val="5E5E5E"/>
                    </a:solidFill>
                    <a:latin typeface="Roboto"/>
                    <a:ea typeface="Roboto"/>
                    <a:cs typeface="Roboto"/>
                    <a:sym typeface="Roboto"/>
                  </a:rPr>
                  <a:t>20XX</a:t>
                </a:r>
                <a:endParaRPr b="1" sz="8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1" name="Google Shape;111;p24"/>
              <p:cNvSpPr/>
              <p:nvPr/>
            </p:nvSpPr>
            <p:spPr>
              <a:xfrm>
                <a:off x="5796625" y="3069013"/>
                <a:ext cx="1712700" cy="703500"/>
              </a:xfrm>
              <a:prstGeom prst="roundRect">
                <a:avLst>
                  <a:gd fmla="val 4485" name="adj"/>
                </a:avLst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24"/>
              <p:cNvSpPr txBox="1"/>
              <p:nvPr/>
            </p:nvSpPr>
            <p:spPr>
              <a:xfrm>
                <a:off x="5840875" y="3106213"/>
                <a:ext cx="1624200" cy="62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>
                    <a:solidFill>
                      <a:srgbClr val="5E5E5E"/>
                    </a:solidFill>
                    <a:latin typeface="Roboto"/>
                    <a:ea typeface="Roboto"/>
                    <a:cs typeface="Roboto"/>
                    <a:sym typeface="Roboto"/>
                  </a:rPr>
                  <a:t>Lorem ipsum dolor sit amet, consectetur adipiscing. Lorem ipsum dolor sit.</a:t>
                </a:r>
                <a:endParaRPr sz="800">
                  <a:solidFill>
                    <a:srgbClr val="5E5E5E"/>
                  </a:solidFill>
                </a:endParaRPr>
              </a:p>
            </p:txBody>
          </p:sp>
          <p:sp>
            <p:nvSpPr>
              <p:cNvPr id="113" name="Google Shape;113;p24"/>
              <p:cNvSpPr/>
              <p:nvPr/>
            </p:nvSpPr>
            <p:spPr>
              <a:xfrm>
                <a:off x="6607975" y="3004364"/>
                <a:ext cx="90000" cy="67500"/>
              </a:xfrm>
              <a:prstGeom prst="triangle">
                <a:avLst>
                  <a:gd fmla="val 50000" name="adj"/>
                </a:avLst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4" name="Google Shape;114;p24"/>
            <p:cNvSpPr/>
            <p:nvPr/>
          </p:nvSpPr>
          <p:spPr>
            <a:xfrm rot="-711236">
              <a:off x="3899938" y="2627201"/>
              <a:ext cx="1350909" cy="57662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" name="Google Shape;115;p24"/>
            <p:cNvGrpSpPr/>
            <p:nvPr/>
          </p:nvGrpSpPr>
          <p:grpSpPr>
            <a:xfrm>
              <a:off x="4333100" y="1382072"/>
              <a:ext cx="1712700" cy="1246754"/>
              <a:chOff x="4409300" y="1219942"/>
              <a:chExt cx="1712700" cy="1246754"/>
            </a:xfrm>
          </p:grpSpPr>
          <p:sp>
            <p:nvSpPr>
              <p:cNvPr id="116" name="Google Shape;116;p24"/>
              <p:cNvSpPr/>
              <p:nvPr/>
            </p:nvSpPr>
            <p:spPr>
              <a:xfrm rot="-1789476">
                <a:off x="5185416" y="2276970"/>
                <a:ext cx="160451" cy="160451"/>
              </a:xfrm>
              <a:prstGeom prst="ellipse">
                <a:avLst/>
              </a:prstGeom>
              <a:solidFill>
                <a:schemeClr val="accent1"/>
              </a:solidFill>
              <a:ln cap="flat" cmpd="sng" w="38100">
                <a:solidFill>
                  <a:srgbClr val="85858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24"/>
              <p:cNvSpPr txBox="1"/>
              <p:nvPr/>
            </p:nvSpPr>
            <p:spPr>
              <a:xfrm>
                <a:off x="4921731" y="1985297"/>
                <a:ext cx="696900" cy="27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800">
                    <a:solidFill>
                      <a:srgbClr val="5E5E5E"/>
                    </a:solidFill>
                    <a:latin typeface="Roboto"/>
                    <a:ea typeface="Roboto"/>
                    <a:cs typeface="Roboto"/>
                    <a:sym typeface="Roboto"/>
                  </a:rPr>
                  <a:t>20XX</a:t>
                </a:r>
                <a:endParaRPr b="1" sz="8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8" name="Google Shape;118;p24"/>
              <p:cNvSpPr/>
              <p:nvPr/>
            </p:nvSpPr>
            <p:spPr>
              <a:xfrm>
                <a:off x="4409300" y="1219942"/>
                <a:ext cx="1712700" cy="703500"/>
              </a:xfrm>
              <a:prstGeom prst="roundRect">
                <a:avLst>
                  <a:gd fmla="val 4485" name="adj"/>
                </a:avLst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24"/>
              <p:cNvSpPr/>
              <p:nvPr/>
            </p:nvSpPr>
            <p:spPr>
              <a:xfrm rot="10800000">
                <a:off x="5220625" y="1919036"/>
                <a:ext cx="90000" cy="67500"/>
              </a:xfrm>
              <a:prstGeom prst="triangle">
                <a:avLst>
                  <a:gd fmla="val 50000" name="adj"/>
                </a:avLst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24"/>
              <p:cNvSpPr txBox="1"/>
              <p:nvPr/>
            </p:nvSpPr>
            <p:spPr>
              <a:xfrm>
                <a:off x="4453550" y="1257142"/>
                <a:ext cx="1624200" cy="62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>
                    <a:solidFill>
                      <a:srgbClr val="5E5E5E"/>
                    </a:solidFill>
                    <a:latin typeface="Roboto"/>
                    <a:ea typeface="Roboto"/>
                    <a:cs typeface="Roboto"/>
                    <a:sym typeface="Roboto"/>
                  </a:rPr>
                  <a:t>Lorem ipsum dolor sit amet, consectetur adipiscing. Lorem ipsum dolor sit.</a:t>
                </a:r>
                <a:endParaRPr sz="800">
                  <a:solidFill>
                    <a:srgbClr val="5E5E5E"/>
                  </a:solidFill>
                </a:endParaRPr>
              </a:p>
            </p:txBody>
          </p:sp>
        </p:grpSp>
        <p:sp>
          <p:nvSpPr>
            <p:cNvPr id="121" name="Google Shape;121;p24"/>
            <p:cNvSpPr/>
            <p:nvPr/>
          </p:nvSpPr>
          <p:spPr>
            <a:xfrm flipH="1" rot="711236">
              <a:off x="2608258" y="2627201"/>
              <a:ext cx="1350909" cy="57662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" name="Google Shape;122;p24"/>
            <p:cNvGrpSpPr/>
            <p:nvPr/>
          </p:nvGrpSpPr>
          <p:grpSpPr>
            <a:xfrm>
              <a:off x="3076688" y="2683244"/>
              <a:ext cx="1712700" cy="1230715"/>
              <a:chOff x="3021975" y="2541798"/>
              <a:chExt cx="1712700" cy="1230715"/>
            </a:xfrm>
          </p:grpSpPr>
          <p:sp>
            <p:nvSpPr>
              <p:cNvPr id="123" name="Google Shape;123;p24"/>
              <p:cNvSpPr txBox="1"/>
              <p:nvPr/>
            </p:nvSpPr>
            <p:spPr>
              <a:xfrm>
                <a:off x="3529877" y="2735584"/>
                <a:ext cx="696900" cy="27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800">
                    <a:solidFill>
                      <a:srgbClr val="701C7F"/>
                    </a:solidFill>
                    <a:latin typeface="Roboto"/>
                    <a:ea typeface="Roboto"/>
                    <a:cs typeface="Roboto"/>
                    <a:sym typeface="Roboto"/>
                  </a:rPr>
                  <a:t>20XX</a:t>
                </a:r>
                <a:endParaRPr b="1" sz="8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4" name="Google Shape;124;p24"/>
              <p:cNvSpPr/>
              <p:nvPr/>
            </p:nvSpPr>
            <p:spPr>
              <a:xfrm rot="-1789476">
                <a:off x="3798091" y="2571072"/>
                <a:ext cx="160451" cy="160451"/>
              </a:xfrm>
              <a:prstGeom prst="ellipse">
                <a:avLst/>
              </a:prstGeom>
              <a:solidFill>
                <a:schemeClr val="accent1"/>
              </a:solidFill>
              <a:ln cap="flat" cmpd="sng" w="38100">
                <a:solidFill>
                  <a:srgbClr val="701C7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24"/>
              <p:cNvSpPr/>
              <p:nvPr/>
            </p:nvSpPr>
            <p:spPr>
              <a:xfrm>
                <a:off x="3021975" y="3069013"/>
                <a:ext cx="1712700" cy="703500"/>
              </a:xfrm>
              <a:prstGeom prst="roundRect">
                <a:avLst>
                  <a:gd fmla="val 4485" name="adj"/>
                </a:avLst>
              </a:prstGeom>
              <a:solidFill>
                <a:srgbClr val="701C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4"/>
              <p:cNvSpPr txBox="1"/>
              <p:nvPr/>
            </p:nvSpPr>
            <p:spPr>
              <a:xfrm>
                <a:off x="3066225" y="3106213"/>
                <a:ext cx="1624200" cy="62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Lorem ipsum dolor sit amet, consectetur adipiscing. Lorem ipsum dolor sit.</a:t>
                </a:r>
                <a:endParaRPr sz="8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" name="Google Shape;127;p24"/>
              <p:cNvSpPr/>
              <p:nvPr/>
            </p:nvSpPr>
            <p:spPr>
              <a:xfrm>
                <a:off x="3833325" y="3004364"/>
                <a:ext cx="90000" cy="67500"/>
              </a:xfrm>
              <a:prstGeom prst="triangle">
                <a:avLst>
                  <a:gd fmla="val 50000" name="adj"/>
                </a:avLst>
              </a:prstGeom>
              <a:solidFill>
                <a:srgbClr val="701C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" name="Google Shape;128;p24"/>
            <p:cNvSpPr/>
            <p:nvPr/>
          </p:nvSpPr>
          <p:spPr>
            <a:xfrm rot="-711236">
              <a:off x="1334133" y="2627201"/>
              <a:ext cx="1350909" cy="57662"/>
            </a:xfrm>
            <a:prstGeom prst="roundRect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" name="Google Shape;129;p24"/>
            <p:cNvGrpSpPr/>
            <p:nvPr/>
          </p:nvGrpSpPr>
          <p:grpSpPr>
            <a:xfrm>
              <a:off x="1789875" y="1382072"/>
              <a:ext cx="1712700" cy="1246754"/>
              <a:chOff x="1637475" y="1219942"/>
              <a:chExt cx="1712700" cy="1246754"/>
            </a:xfrm>
          </p:grpSpPr>
          <p:sp>
            <p:nvSpPr>
              <p:cNvPr id="130" name="Google Shape;130;p24"/>
              <p:cNvSpPr/>
              <p:nvPr/>
            </p:nvSpPr>
            <p:spPr>
              <a:xfrm>
                <a:off x="1637475" y="1219942"/>
                <a:ext cx="1712700" cy="703500"/>
              </a:xfrm>
              <a:prstGeom prst="roundRect">
                <a:avLst>
                  <a:gd fmla="val 4485" name="adj"/>
                </a:avLst>
              </a:prstGeom>
              <a:solidFill>
                <a:srgbClr val="701C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4"/>
              <p:cNvSpPr txBox="1"/>
              <p:nvPr/>
            </p:nvSpPr>
            <p:spPr>
              <a:xfrm>
                <a:off x="2144544" y="1985297"/>
                <a:ext cx="696900" cy="27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800">
                    <a:solidFill>
                      <a:srgbClr val="701C7F"/>
                    </a:solidFill>
                    <a:latin typeface="Roboto"/>
                    <a:ea typeface="Roboto"/>
                    <a:cs typeface="Roboto"/>
                    <a:sym typeface="Roboto"/>
                  </a:rPr>
                  <a:t>20XX</a:t>
                </a:r>
                <a:endParaRPr b="1" sz="8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2" name="Google Shape;132;p24"/>
              <p:cNvSpPr/>
              <p:nvPr/>
            </p:nvSpPr>
            <p:spPr>
              <a:xfrm rot="10800000">
                <a:off x="2448800" y="1919036"/>
                <a:ext cx="90000" cy="67500"/>
              </a:xfrm>
              <a:prstGeom prst="triangle">
                <a:avLst>
                  <a:gd fmla="val 50000" name="adj"/>
                </a:avLst>
              </a:prstGeom>
              <a:solidFill>
                <a:srgbClr val="701C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4"/>
              <p:cNvSpPr txBox="1"/>
              <p:nvPr/>
            </p:nvSpPr>
            <p:spPr>
              <a:xfrm>
                <a:off x="1681725" y="1257142"/>
                <a:ext cx="1624200" cy="62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Lorem ipsum dolor sit amet, consectetur adipiscing. Lorem ipsum dolor sit.</a:t>
                </a:r>
                <a:endParaRPr sz="8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4" name="Google Shape;134;p24"/>
              <p:cNvSpPr/>
              <p:nvPr/>
            </p:nvSpPr>
            <p:spPr>
              <a:xfrm rot="-1789476">
                <a:off x="2410765" y="2276970"/>
                <a:ext cx="160451" cy="160451"/>
              </a:xfrm>
              <a:prstGeom prst="ellipse">
                <a:avLst/>
              </a:prstGeom>
              <a:solidFill>
                <a:schemeClr val="accent1"/>
              </a:solidFill>
              <a:ln cap="flat" cmpd="sng" w="38100">
                <a:solidFill>
                  <a:srgbClr val="701C7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1053388" y="1268016"/>
            <a:ext cx="344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7DBA"/>
              </a:buClr>
              <a:buSzPts val="1800"/>
              <a:buNone/>
              <a:defRPr b="0" sz="1800" cap="none">
                <a:solidFill>
                  <a:srgbClr val="007DBA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7" name="Google Shape;137;p25"/>
          <p:cNvSpPr txBox="1"/>
          <p:nvPr>
            <p:ph idx="2" type="body"/>
          </p:nvPr>
        </p:nvSpPr>
        <p:spPr>
          <a:xfrm>
            <a:off x="1053388" y="1878806"/>
            <a:ext cx="34449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8" name="Google Shape;138;p25"/>
          <p:cNvSpPr txBox="1"/>
          <p:nvPr>
            <p:ph idx="3" type="body"/>
          </p:nvPr>
        </p:nvSpPr>
        <p:spPr>
          <a:xfrm>
            <a:off x="4629150" y="1260872"/>
            <a:ext cx="34581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7DBA"/>
              </a:buClr>
              <a:buSzPts val="1800"/>
              <a:buNone/>
              <a:defRPr b="0" i="0" sz="1800" cap="none">
                <a:solidFill>
                  <a:srgbClr val="007DBA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9" name="Google Shape;139;p25"/>
          <p:cNvSpPr txBox="1"/>
          <p:nvPr>
            <p:ph idx="4" type="body"/>
          </p:nvPr>
        </p:nvSpPr>
        <p:spPr>
          <a:xfrm>
            <a:off x="4629150" y="1878806"/>
            <a:ext cx="34581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0" name="Google Shape;140;p25"/>
          <p:cNvSpPr txBox="1"/>
          <p:nvPr>
            <p:ph type="title"/>
          </p:nvPr>
        </p:nvSpPr>
        <p:spPr>
          <a:xfrm>
            <a:off x="1054579" y="780393"/>
            <a:ext cx="70326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descr="A close up of a logo&#10;&#10;Description automatically generated" id="141" name="Google Shape;141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8911" y="854282"/>
            <a:ext cx="271876" cy="339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1054579" y="780393"/>
            <a:ext cx="74607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descr="A close up of a logo&#10;&#10;Description automatically generated" id="144" name="Google Shape;144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8911" y="854282"/>
            <a:ext cx="271876" cy="339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idx="1" type="body"/>
          </p:nvPr>
        </p:nvSpPr>
        <p:spPr>
          <a:xfrm>
            <a:off x="3887391" y="740569"/>
            <a:ext cx="4568400" cy="3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pic>
        <p:nvPicPr>
          <p:cNvPr descr="A close up of a logo&#10;&#10;Description automatically generated" id="148" name="Google Shape;148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1519" y="964303"/>
            <a:ext cx="271876" cy="33984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 txBox="1"/>
          <p:nvPr>
            <p:ph type="title"/>
          </p:nvPr>
        </p:nvSpPr>
        <p:spPr>
          <a:xfrm>
            <a:off x="1029892" y="740568"/>
            <a:ext cx="25491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28"/>
          <p:cNvSpPr txBox="1"/>
          <p:nvPr>
            <p:ph idx="2" type="body"/>
          </p:nvPr>
        </p:nvSpPr>
        <p:spPr>
          <a:xfrm>
            <a:off x="1029892" y="1543050"/>
            <a:ext cx="2549100" cy="28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/>
          <p:nvPr>
            <p:ph idx="2" type="pic"/>
          </p:nvPr>
        </p:nvSpPr>
        <p:spPr>
          <a:xfrm>
            <a:off x="3887391" y="740569"/>
            <a:ext cx="4568400" cy="36072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9"/>
          <p:cNvSpPr txBox="1"/>
          <p:nvPr>
            <p:ph type="title"/>
          </p:nvPr>
        </p:nvSpPr>
        <p:spPr>
          <a:xfrm>
            <a:off x="1029892" y="740568"/>
            <a:ext cx="25491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1" type="body"/>
          </p:nvPr>
        </p:nvSpPr>
        <p:spPr>
          <a:xfrm>
            <a:off x="1029892" y="1543050"/>
            <a:ext cx="2549100" cy="28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pic>
        <p:nvPicPr>
          <p:cNvPr descr="A close up of a logo&#10;&#10;Description automatically generated" id="155" name="Google Shape;155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1519" y="964303"/>
            <a:ext cx="271876" cy="339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able of Contents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idx="1" type="body"/>
          </p:nvPr>
        </p:nvSpPr>
        <p:spPr>
          <a:xfrm>
            <a:off x="662940" y="378885"/>
            <a:ext cx="5210700" cy="4406100"/>
          </a:xfrm>
          <a:prstGeom prst="rect">
            <a:avLst/>
          </a:prstGeom>
          <a:solidFill>
            <a:srgbClr val="012169"/>
          </a:solidFill>
          <a:ln>
            <a:noFill/>
          </a:ln>
        </p:spPr>
        <p:txBody>
          <a:bodyPr anchorCtr="0" anchor="t" bIns="137150" lIns="137150" spcFirstLastPara="1" rIns="68575" wrap="square" tIns="274325">
            <a:normAutofit/>
          </a:bodyPr>
          <a:lstStyle>
            <a:lvl1pPr indent="-36195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2A900"/>
              </a:buClr>
              <a:buSzPts val="2100"/>
              <a:buFont typeface="Calibri"/>
              <a:buAutoNum type="romanUcPeriod"/>
              <a:defRPr sz="2100">
                <a:solidFill>
                  <a:srgbClr val="F2A9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AutoNum type="arabicPeriod"/>
              <a:defRPr sz="1400" cap="none">
                <a:solidFill>
                  <a:schemeClr val="lt1"/>
                </a:solidFill>
              </a:defRPr>
            </a:lvl2pPr>
            <a:lvl3pPr indent="-3048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 cap="small">
                <a:solidFill>
                  <a:schemeClr val="lt1"/>
                </a:solidFill>
              </a:defRPr>
            </a:lvl3pPr>
            <a:lvl4pPr indent="-2984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 sz="1100" cap="none">
                <a:solidFill>
                  <a:schemeClr val="lt1"/>
                </a:solidFill>
              </a:defRPr>
            </a:lvl4pPr>
            <a:lvl5pPr indent="-2984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 sz="1100" cap="none"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7" name="Google Shape;167;p31"/>
          <p:cNvSpPr txBox="1"/>
          <p:nvPr/>
        </p:nvSpPr>
        <p:spPr>
          <a:xfrm>
            <a:off x="7267400" y="1228411"/>
            <a:ext cx="1148100" cy="121200"/>
          </a:xfrm>
          <a:prstGeom prst="rect">
            <a:avLst/>
          </a:prstGeom>
          <a:solidFill>
            <a:srgbClr val="012169"/>
          </a:solidFill>
          <a:ln>
            <a:noFill/>
          </a:ln>
        </p:spPr>
        <p:txBody>
          <a:bodyPr anchorCtr="0" anchor="t" bIns="0" lIns="34275" spcFirstLastPara="1" rIns="34275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TABLE OF CONTENTS</a:t>
            </a:r>
            <a:endParaRPr sz="110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estions">
  <p:cSld name="Questions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/>
          <p:nvPr/>
        </p:nvSpPr>
        <p:spPr>
          <a:xfrm>
            <a:off x="658368" y="649866"/>
            <a:ext cx="3257700" cy="1282500"/>
          </a:xfrm>
          <a:prstGeom prst="rect">
            <a:avLst/>
          </a:prstGeom>
          <a:solidFill>
            <a:srgbClr val="012169"/>
          </a:solidFill>
          <a:ln>
            <a:noFill/>
          </a:ln>
        </p:spPr>
        <p:txBody>
          <a:bodyPr anchorCtr="0" anchor="ctr" bIns="0" lIns="34275" spcFirstLastPara="1" rIns="34275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>
                <a:solidFill>
                  <a:srgbClr val="F2A900"/>
                </a:solidFill>
                <a:latin typeface="Calibri"/>
                <a:ea typeface="Calibri"/>
                <a:cs typeface="Calibri"/>
                <a:sym typeface="Calibri"/>
              </a:rPr>
              <a:t>Questions?</a:t>
            </a:r>
            <a:endParaRPr b="0" i="0" sz="2400">
              <a:solidFill>
                <a:srgbClr val="F2A9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32"/>
          <p:cNvSpPr txBox="1"/>
          <p:nvPr>
            <p:ph idx="1" type="body"/>
          </p:nvPr>
        </p:nvSpPr>
        <p:spPr>
          <a:xfrm>
            <a:off x="658368" y="3230229"/>
            <a:ext cx="3257700" cy="1282500"/>
          </a:xfrm>
          <a:prstGeom prst="rect">
            <a:avLst/>
          </a:prstGeom>
          <a:solidFill>
            <a:srgbClr val="012169"/>
          </a:solidFill>
          <a:ln>
            <a:noFill/>
          </a:ln>
        </p:spPr>
        <p:txBody>
          <a:bodyPr anchorCtr="0" anchor="t" bIns="68575" lIns="137150" spcFirstLastPara="1" rIns="137150" wrap="square" tIns="685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71" name="Google Shape;171;p32"/>
          <p:cNvPicPr preferRelativeResize="0"/>
          <p:nvPr/>
        </p:nvPicPr>
        <p:blipFill rotWithShape="1">
          <a:blip r:embed="rId2">
            <a:alphaModFix/>
          </a:blip>
          <a:srcRect b="32060" l="16254" r="0" t="0"/>
          <a:stretch/>
        </p:blipFill>
        <p:spPr>
          <a:xfrm>
            <a:off x="7353836" y="1240625"/>
            <a:ext cx="961380" cy="100930"/>
          </a:xfrm>
          <a:prstGeom prst="rect">
            <a:avLst/>
          </a:prstGeom>
          <a:solidFill>
            <a:srgbClr val="012169"/>
          </a:solidFill>
          <a:ln cap="flat" cmpd="sng" w="85725">
            <a:solidFill>
              <a:srgbClr val="01216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2" name="Google Shape;172;p32"/>
          <p:cNvSpPr txBox="1"/>
          <p:nvPr/>
        </p:nvSpPr>
        <p:spPr>
          <a:xfrm>
            <a:off x="9749672" y="-459556"/>
            <a:ext cx="138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image" Target="../media/image14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1">
            <a:alphaModFix/>
          </a:blip>
          <a:srcRect b="2439" l="59" r="1009" t="0"/>
          <a:stretch/>
        </p:blipFill>
        <p:spPr>
          <a:xfrm>
            <a:off x="-1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21"/>
          <p:cNvGrpSpPr/>
          <p:nvPr/>
        </p:nvGrpSpPr>
        <p:grpSpPr>
          <a:xfrm>
            <a:off x="0" y="0"/>
            <a:ext cx="9144000" cy="5143503"/>
            <a:chOff x="0" y="-1"/>
            <a:chExt cx="12192000" cy="6858004"/>
          </a:xfrm>
        </p:grpSpPr>
        <p:pic>
          <p:nvPicPr>
            <p:cNvPr descr="Picture 7" id="88" name="Google Shape;88;p21"/>
            <p:cNvPicPr preferRelativeResize="0"/>
            <p:nvPr/>
          </p:nvPicPr>
          <p:blipFill rotWithShape="1">
            <a:blip r:embed="rId1">
              <a:alphaModFix/>
            </a:blip>
            <a:srcRect b="0" l="534" r="534" t="90309"/>
            <a:stretch/>
          </p:blipFill>
          <p:spPr>
            <a:xfrm>
              <a:off x="0" y="-1"/>
              <a:ext cx="12191998" cy="6811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21"/>
            <p:cNvPicPr preferRelativeResize="0"/>
            <p:nvPr/>
          </p:nvPicPr>
          <p:blipFill rotWithShape="1">
            <a:blip r:embed="rId2">
              <a:alphaModFix/>
            </a:blip>
            <a:srcRect b="32060" l="16254" r="0" t="0"/>
            <a:stretch/>
          </p:blipFill>
          <p:spPr>
            <a:xfrm>
              <a:off x="1078301" y="220526"/>
              <a:ext cx="2286877" cy="2400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close up of a logo&#10;&#10;Description automatically generated" id="90" name="Google Shape;90;p21"/>
            <p:cNvPicPr preferRelativeResize="0"/>
            <p:nvPr/>
          </p:nvPicPr>
          <p:blipFill rotWithShape="1">
            <a:blip r:embed="rId3">
              <a:alphaModFix/>
            </a:blip>
            <a:srcRect b="0" l="72479" r="0" t="0"/>
            <a:stretch/>
          </p:blipFill>
          <p:spPr>
            <a:xfrm>
              <a:off x="0" y="-1"/>
              <a:ext cx="838197" cy="3437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close up of a logo&#10;&#10;Description automatically generated" id="91" name="Google Shape;91;p21"/>
            <p:cNvPicPr preferRelativeResize="0"/>
            <p:nvPr/>
          </p:nvPicPr>
          <p:blipFill rotWithShape="1">
            <a:blip r:embed="rId3">
              <a:alphaModFix/>
            </a:blip>
            <a:srcRect b="0" l="72479" r="0" t="0"/>
            <a:stretch/>
          </p:blipFill>
          <p:spPr>
            <a:xfrm flipH="1">
              <a:off x="11353803" y="3420777"/>
              <a:ext cx="838197" cy="34372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2" name="Google Shape;92;p21"/>
          <p:cNvSpPr txBox="1"/>
          <p:nvPr>
            <p:ph type="title"/>
          </p:nvPr>
        </p:nvSpPr>
        <p:spPr>
          <a:xfrm>
            <a:off x="628650" y="780393"/>
            <a:ext cx="78867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  <a:defRPr b="0" i="0" sz="2100" u="none" cap="none" strike="noStrike">
                <a:solidFill>
                  <a:srgbClr val="01216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93" name="Google Shape;93;p2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238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" name="Google Shape;159;p3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Google Shape;160;p3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3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30"/>
          <p:cNvSpPr/>
          <p:nvPr/>
        </p:nvSpPr>
        <p:spPr>
          <a:xfrm>
            <a:off x="-1" y="1"/>
            <a:ext cx="9144000" cy="5143500"/>
          </a:xfrm>
          <a:prstGeom prst="rect">
            <a:avLst/>
          </a:prstGeom>
          <a:solidFill>
            <a:srgbClr val="012169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p3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3999" cy="516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34836" y="3774074"/>
            <a:ext cx="207607" cy="223576"/>
          </a:xfrm>
          <a:prstGeom prst="rect">
            <a:avLst/>
          </a:prstGeom>
          <a:solidFill>
            <a:srgbClr val="012169"/>
          </a:solidFill>
          <a:ln cap="flat" cmpd="sng" w="57150">
            <a:solidFill>
              <a:srgbClr val="01216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3"/>
    <p:sldLayoutId id="2147483675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jpg"/><Relationship Id="rId4" Type="http://schemas.openxmlformats.org/officeDocument/2006/relationships/image" Target="../media/image5.jpg"/><Relationship Id="rId5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/>
          <p:nvPr/>
        </p:nvSpPr>
        <p:spPr>
          <a:xfrm>
            <a:off x="1425" y="-12250"/>
            <a:ext cx="9144000" cy="5143500"/>
          </a:xfrm>
          <a:prstGeom prst="rect">
            <a:avLst/>
          </a:prstGeom>
          <a:solidFill>
            <a:srgbClr val="00319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324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3"/>
          <p:cNvSpPr txBox="1"/>
          <p:nvPr/>
        </p:nvSpPr>
        <p:spPr>
          <a:xfrm>
            <a:off x="125" y="3824475"/>
            <a:ext cx="9144000" cy="52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319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DataThink: Better Business Bureau</a:t>
            </a:r>
            <a:endParaRPr sz="2200">
              <a:solidFill>
                <a:srgbClr val="00319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2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</a:pPr>
            <a:r>
              <a:rPr lang="en"/>
              <a:t>Emails to Receive Get-A-Quote Requests</a:t>
            </a:r>
            <a:endParaRPr/>
          </a:p>
        </p:txBody>
      </p:sp>
      <p:sp>
        <p:nvSpPr>
          <p:cNvPr id="242" name="Google Shape;242;p42"/>
          <p:cNvSpPr txBox="1"/>
          <p:nvPr>
            <p:ph idx="1" type="body"/>
          </p:nvPr>
        </p:nvSpPr>
        <p:spPr>
          <a:xfrm>
            <a:off x="946950" y="1220425"/>
            <a:ext cx="4299300" cy="3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85000" lnSpcReduction="20000"/>
          </a:bodyPr>
          <a:lstStyle/>
          <a:p>
            <a:pPr indent="-17526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•"/>
            </a:pPr>
            <a:r>
              <a:rPr lang="en" sz="1600"/>
              <a:t>The Email to receive Get-A-Quote Request is one of the key features of the BBB Membership to help accredited businesses gain exposure.</a:t>
            </a:r>
            <a:endParaRPr sz="1600"/>
          </a:p>
          <a:p>
            <a:pPr indent="-17526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•"/>
            </a:pPr>
            <a:r>
              <a:rPr lang="en" sz="1600"/>
              <a:t>Just 2.77% of businesses who churned had this email, compared to 93.10% of retained accredited businesses.</a:t>
            </a:r>
            <a:endParaRPr sz="1600"/>
          </a:p>
          <a:p>
            <a:pPr indent="-17526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•"/>
            </a:pPr>
            <a:r>
              <a:rPr lang="en" sz="1600"/>
              <a:t>Nearly all companies have a public email, at least 98% for both accredited and dropped.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RECOMMENDATION:</a:t>
            </a:r>
            <a:endParaRPr b="1" sz="1600"/>
          </a:p>
          <a:p>
            <a:pPr indent="-31496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•"/>
            </a:pPr>
            <a:r>
              <a:rPr lang="en" sz="1600"/>
              <a:t>Emphasize an Email to receive Get-A-Quote Requests over other factors.</a:t>
            </a:r>
            <a:endParaRPr sz="1600"/>
          </a:p>
          <a:p>
            <a:pPr indent="-31496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600"/>
              <a:t>Make it part of onboarding</a:t>
            </a:r>
            <a:endParaRPr sz="1600"/>
          </a:p>
          <a:p>
            <a:pPr indent="-31496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" sz="1600"/>
              <a:t>Make automated email to fill in</a:t>
            </a:r>
            <a:endParaRPr sz="1600"/>
          </a:p>
        </p:txBody>
      </p:sp>
      <p:pic>
        <p:nvPicPr>
          <p:cNvPr id="243" name="Google Shape;24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5525" y="1575400"/>
            <a:ext cx="3846076" cy="243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</a:pPr>
            <a:r>
              <a:rPr lang="en"/>
              <a:t>Rating Change Churn</a:t>
            </a:r>
            <a:endParaRPr/>
          </a:p>
        </p:txBody>
      </p:sp>
      <p:sp>
        <p:nvSpPr>
          <p:cNvPr id="249" name="Google Shape;249;p43"/>
          <p:cNvSpPr txBox="1"/>
          <p:nvPr>
            <p:ph idx="1" type="body"/>
          </p:nvPr>
        </p:nvSpPr>
        <p:spPr>
          <a:xfrm>
            <a:off x="1039500" y="1220425"/>
            <a:ext cx="4299300" cy="3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10000"/>
          </a:bodyPr>
          <a:lstStyle/>
          <a:p>
            <a:pPr indent="-171132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77777"/>
              <a:buChar char="•"/>
            </a:pPr>
            <a:r>
              <a:rPr lang="en"/>
              <a:t>Companies who have churned tend to have </a:t>
            </a:r>
            <a:r>
              <a:rPr lang="en"/>
              <a:t>lower change in their rating</a:t>
            </a:r>
            <a:r>
              <a:rPr lang="en"/>
              <a:t>.</a:t>
            </a:r>
            <a:endParaRPr/>
          </a:p>
          <a:p>
            <a:pPr indent="-171132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77777"/>
              <a:buChar char="•"/>
            </a:pPr>
            <a:r>
              <a:rPr lang="en"/>
              <a:t>Companies who are smaller experience this to a greater extent </a:t>
            </a:r>
            <a:endParaRPr/>
          </a:p>
          <a:p>
            <a:pPr indent="-171132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77777"/>
              <a:buChar char="•"/>
            </a:pPr>
            <a:r>
              <a:rPr lang="en"/>
              <a:t>In the graph the Churned line, which is orange, is almost always lower in rating change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RECOMMENDATION:</a:t>
            </a:r>
            <a:endParaRPr b="1"/>
          </a:p>
          <a:p>
            <a:pPr indent="-171132" lvl="0" marL="1778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ct val="77777"/>
              <a:buChar char="•"/>
            </a:pPr>
            <a:r>
              <a:rPr lang="en"/>
              <a:t>Focus on informing smaller companies about the benefits in order to give them reassurance</a:t>
            </a:r>
            <a:endParaRPr b="1"/>
          </a:p>
        </p:txBody>
      </p:sp>
      <p:pic>
        <p:nvPicPr>
          <p:cNvPr id="250" name="Google Shape;25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8800" y="1093075"/>
            <a:ext cx="3652800" cy="349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/>
          <p:nvPr>
            <p:ph type="title"/>
          </p:nvPr>
        </p:nvSpPr>
        <p:spPr>
          <a:xfrm>
            <a:off x="628650" y="1003435"/>
            <a:ext cx="7886700" cy="25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68575" spcFirstLastPara="1" rIns="68575" wrap="square" tIns="13715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Georgia"/>
              <a:buNone/>
            </a:pPr>
            <a:r>
              <a:rPr lang="en"/>
              <a:t>Lessons Learned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5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BBB Project Takeaway: Richard Jensen</a:t>
            </a:r>
            <a:endParaRPr/>
          </a:p>
        </p:txBody>
      </p:sp>
      <p:sp>
        <p:nvSpPr>
          <p:cNvPr id="261" name="Google Shape;261;p45"/>
          <p:cNvSpPr txBox="1"/>
          <p:nvPr>
            <p:ph idx="1" type="body"/>
          </p:nvPr>
        </p:nvSpPr>
        <p:spPr>
          <a:xfrm>
            <a:off x="1054579" y="1369219"/>
            <a:ext cx="70650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78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Real-world data can be messy and difficult to </a:t>
            </a:r>
            <a:r>
              <a:rPr lang="en"/>
              <a:t>interpret</a:t>
            </a:r>
            <a:endParaRPr/>
          </a:p>
          <a:p>
            <a:pPr indent="-1778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It is easy to get stuck going down a rabbit hole topic that will never come to fruition instead of looking at the bigger picture</a:t>
            </a:r>
            <a:endParaRPr/>
          </a:p>
          <a:p>
            <a:pPr indent="-1778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400"/>
              <a:buChar char="•"/>
            </a:pPr>
            <a:r>
              <a:rPr lang="en"/>
              <a:t>Use the data to drive conclusions instead of molding the data to fit your own </a:t>
            </a:r>
            <a:r>
              <a:rPr lang="en"/>
              <a:t>hypothesis</a:t>
            </a:r>
            <a:r>
              <a:rPr lang="en"/>
              <a:t>; do not work backwards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6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BBB Project Takeaway: James Park</a:t>
            </a:r>
            <a:endParaRPr/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1054579" y="1369219"/>
            <a:ext cx="70650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First time participating in a data science project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Wonderful working with like-minded peers and a great advisor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Learned the process of finding, analyzing, and even altering insights: had to change from looking into websites to checking employee count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7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BBB Project Takeaway: Juan Orozco Diaz</a:t>
            </a:r>
            <a:endParaRPr/>
          </a:p>
        </p:txBody>
      </p:sp>
      <p:sp>
        <p:nvSpPr>
          <p:cNvPr id="273" name="Google Shape;273;p47"/>
          <p:cNvSpPr txBox="1"/>
          <p:nvPr>
            <p:ph idx="1" type="body"/>
          </p:nvPr>
        </p:nvSpPr>
        <p:spPr>
          <a:xfrm>
            <a:off x="1054579" y="1369219"/>
            <a:ext cx="70650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Importance of attempting and failing.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Allowed me to learn the process of data analysis and how to reach a conclusion.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Learned my strengths and weaknesses.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8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BBB Project Takeaway: Manny Bettencourt</a:t>
            </a:r>
            <a:endParaRPr/>
          </a:p>
        </p:txBody>
      </p:sp>
      <p:sp>
        <p:nvSpPr>
          <p:cNvPr id="279" name="Google Shape;279;p48"/>
          <p:cNvSpPr txBox="1"/>
          <p:nvPr>
            <p:ph idx="1" type="body"/>
          </p:nvPr>
        </p:nvSpPr>
        <p:spPr>
          <a:xfrm>
            <a:off x="1054579" y="1369219"/>
            <a:ext cx="70650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I was able to apply what I learned in class quite nicely by expanding on particular subjects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One thing that I had trouble with is finding the right story to tell and how to tell it.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One of the things that I found easier to do was the actual coding of the project.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9"/>
          <p:cNvSpPr txBox="1"/>
          <p:nvPr>
            <p:ph idx="1" type="body"/>
          </p:nvPr>
        </p:nvSpPr>
        <p:spPr>
          <a:xfrm>
            <a:off x="658368" y="3230229"/>
            <a:ext cx="3257550" cy="1282446"/>
          </a:xfrm>
          <a:prstGeom prst="rect">
            <a:avLst/>
          </a:prstGeom>
          <a:solidFill>
            <a:srgbClr val="012169"/>
          </a:solidFill>
          <a:ln>
            <a:noFill/>
          </a:ln>
        </p:spPr>
        <p:txBody>
          <a:bodyPr anchorCtr="0" anchor="t" bIns="68575" lIns="137150" spcFirstLastPara="1" rIns="137150" wrap="square" tIns="685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/>
          <p:nvPr/>
        </p:nvSpPr>
        <p:spPr>
          <a:xfrm>
            <a:off x="4061150" y="8775"/>
            <a:ext cx="5082900" cy="5143500"/>
          </a:xfrm>
          <a:prstGeom prst="rect">
            <a:avLst/>
          </a:prstGeom>
          <a:solidFill>
            <a:srgbClr val="FEB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0"/>
            <a:ext cx="386727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50"/>
          <p:cNvPicPr preferRelativeResize="0"/>
          <p:nvPr/>
        </p:nvPicPr>
        <p:blipFill rotWithShape="1">
          <a:blip r:embed="rId4">
            <a:alphaModFix/>
          </a:blip>
          <a:srcRect b="89692" l="0" r="0" t="0"/>
          <a:stretch/>
        </p:blipFill>
        <p:spPr>
          <a:xfrm rot="5400000">
            <a:off x="1434613" y="2509213"/>
            <a:ext cx="5135750" cy="117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50"/>
          <p:cNvPicPr preferRelativeResize="0"/>
          <p:nvPr/>
        </p:nvPicPr>
        <p:blipFill rotWithShape="1">
          <a:blip r:embed="rId4">
            <a:alphaModFix/>
          </a:blip>
          <a:srcRect b="89692" l="0" r="0" t="0"/>
          <a:stretch/>
        </p:blipFill>
        <p:spPr>
          <a:xfrm rot="5400000">
            <a:off x="-2509038" y="2509037"/>
            <a:ext cx="5135750" cy="11767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0"/>
          <p:cNvSpPr txBox="1"/>
          <p:nvPr/>
        </p:nvSpPr>
        <p:spPr>
          <a:xfrm>
            <a:off x="4456400" y="603800"/>
            <a:ext cx="4292400" cy="86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319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DataThink: </a:t>
            </a:r>
            <a:endParaRPr sz="2200">
              <a:solidFill>
                <a:srgbClr val="00319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319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Better Business Bureau</a:t>
            </a:r>
            <a:endParaRPr sz="2200">
              <a:solidFill>
                <a:srgbClr val="00319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94" name="Google Shape;294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0175" y="1995675"/>
            <a:ext cx="2404850" cy="240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0"/>
          <p:cNvSpPr txBox="1"/>
          <p:nvPr/>
        </p:nvSpPr>
        <p:spPr>
          <a:xfrm>
            <a:off x="4061500" y="4455375"/>
            <a:ext cx="5082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19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For extra credit:</a:t>
            </a:r>
            <a:endParaRPr sz="1800">
              <a:solidFill>
                <a:srgbClr val="00319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319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QR code to go to attendance polls</a:t>
            </a:r>
            <a:endParaRPr sz="1800">
              <a:solidFill>
                <a:srgbClr val="00319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</a:pPr>
            <a:r>
              <a:rPr lang="en"/>
              <a:t>Project Strategic Vision</a:t>
            </a:r>
            <a:endParaRPr/>
          </a:p>
        </p:txBody>
      </p:sp>
      <p:sp>
        <p:nvSpPr>
          <p:cNvPr id="185" name="Google Shape;185;p34"/>
          <p:cNvSpPr txBox="1"/>
          <p:nvPr>
            <p:ph idx="1" type="body"/>
          </p:nvPr>
        </p:nvSpPr>
        <p:spPr>
          <a:xfrm>
            <a:off x="1054579" y="1369219"/>
            <a:ext cx="70650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78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The goal of this project is to perform an analysis on </a:t>
            </a:r>
            <a:r>
              <a:rPr b="1" lang="en"/>
              <a:t>Membership data from BBB’s Interactive Blue system</a:t>
            </a:r>
            <a:r>
              <a:rPr lang="en"/>
              <a:t> and </a:t>
            </a:r>
            <a:r>
              <a:rPr b="1" lang="en"/>
              <a:t>deliver insights</a:t>
            </a:r>
            <a:r>
              <a:rPr lang="en"/>
              <a:t> &amp; recommendations focused on</a:t>
            </a:r>
            <a:r>
              <a:rPr b="1" lang="en"/>
              <a:t> reducing cancellations.</a:t>
            </a:r>
            <a:endParaRPr b="1"/>
          </a:p>
          <a:p>
            <a:pPr indent="-1778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Final deliverables include:</a:t>
            </a:r>
            <a:endParaRPr/>
          </a:p>
          <a:p>
            <a:pPr indent="-177800" lvl="1" marL="5207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This presentation of insights and recommendations</a:t>
            </a:r>
            <a:endParaRPr/>
          </a:p>
          <a:p>
            <a:pPr indent="-177800" lvl="1" marL="5207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•"/>
            </a:pPr>
            <a:r>
              <a:rPr lang="en"/>
              <a:t>A Tableau-based data product allowing BBB to more easily analyze the data we used to come to our conclusions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/>
          <p:nvPr>
            <p:ph type="title"/>
          </p:nvPr>
        </p:nvSpPr>
        <p:spPr>
          <a:xfrm>
            <a:off x="628650" y="1003435"/>
            <a:ext cx="7886700" cy="25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68575" spcFirstLastPara="1" rIns="68575" wrap="square" tIns="13715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Georgia"/>
              <a:buNone/>
            </a:pPr>
            <a:r>
              <a:rPr lang="en"/>
              <a:t>Insights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</a:pPr>
            <a:r>
              <a:rPr lang="en"/>
              <a:t>Low-Employee Count Churn Rate</a:t>
            </a:r>
            <a:endParaRPr/>
          </a:p>
        </p:txBody>
      </p:sp>
      <p:sp>
        <p:nvSpPr>
          <p:cNvPr id="196" name="Google Shape;196;p36"/>
          <p:cNvSpPr txBox="1"/>
          <p:nvPr>
            <p:ph idx="1" type="body"/>
          </p:nvPr>
        </p:nvSpPr>
        <p:spPr>
          <a:xfrm>
            <a:off x="892650" y="1220425"/>
            <a:ext cx="4558200" cy="3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Majority of churned customers come from companies with 10 or less employees</a:t>
            </a:r>
            <a:endParaRPr sz="1600"/>
          </a:p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600"/>
              <a:buChar char="•"/>
            </a:pPr>
            <a:r>
              <a:rPr lang="en" sz="1600"/>
              <a:t>2019: 89.18%, 2020: 91.01%, 2021: 93.24%, 2022: 92.56%</a:t>
            </a:r>
            <a:endParaRPr sz="1600"/>
          </a:p>
        </p:txBody>
      </p:sp>
      <p:pic>
        <p:nvPicPr>
          <p:cNvPr id="197" name="Google Shape;1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850" y="1637956"/>
            <a:ext cx="3388351" cy="2660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7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</a:pPr>
            <a:r>
              <a:rPr lang="en"/>
              <a:t>Preventable Churn</a:t>
            </a:r>
            <a:endParaRPr/>
          </a:p>
        </p:txBody>
      </p:sp>
      <p:sp>
        <p:nvSpPr>
          <p:cNvPr id="203" name="Google Shape;203;p37"/>
          <p:cNvSpPr txBox="1"/>
          <p:nvPr>
            <p:ph idx="1" type="body"/>
          </p:nvPr>
        </p:nvSpPr>
        <p:spPr>
          <a:xfrm>
            <a:off x="892650" y="1220425"/>
            <a:ext cx="4558200" cy="3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We grouped together different churn reasons in order to better analyze patterns in churn.</a:t>
            </a:r>
            <a:endParaRPr sz="1600"/>
          </a:p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Cancellations (notified or ghosted) are considered to be “preventable”.</a:t>
            </a:r>
            <a:endParaRPr sz="1600"/>
          </a:p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The ratio of preventable churn reasons is what we are assuming to be our “Greenspace” for churn reduction</a:t>
            </a:r>
            <a:endParaRPr sz="1600"/>
          </a:p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600"/>
              <a:buChar char="•"/>
            </a:pPr>
            <a:r>
              <a:rPr lang="en" sz="1600"/>
              <a:t>70% of all 1-10 Employee Churn are for preventable reasons, but 52% of this churn (3/4th of preventable churn) are from former customers that “Ghost” BBB</a:t>
            </a:r>
            <a:endParaRPr sz="1600"/>
          </a:p>
        </p:txBody>
      </p:sp>
      <p:pic>
        <p:nvPicPr>
          <p:cNvPr id="204" name="Google Shape;2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1775" y="1972125"/>
            <a:ext cx="3208550" cy="5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1775" y="2636625"/>
            <a:ext cx="3208550" cy="534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</a:pPr>
            <a:r>
              <a:rPr lang="en"/>
              <a:t>No Website, No Retention</a:t>
            </a:r>
            <a:endParaRPr/>
          </a:p>
        </p:txBody>
      </p:sp>
      <p:sp>
        <p:nvSpPr>
          <p:cNvPr id="211" name="Google Shape;211;p38"/>
          <p:cNvSpPr txBox="1"/>
          <p:nvPr>
            <p:ph idx="1" type="body"/>
          </p:nvPr>
        </p:nvSpPr>
        <p:spPr>
          <a:xfrm>
            <a:off x="892650" y="1220425"/>
            <a:ext cx="7350900" cy="3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It is well known that BBB customers without a website are far more likely to churn than those that do.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600"/>
              <a:buChar char="•"/>
            </a:pPr>
            <a:r>
              <a:rPr lang="en" sz="1600"/>
              <a:t>96% of churned companies without a website are companies with less than 10 employees</a:t>
            </a:r>
            <a:endParaRPr sz="1600"/>
          </a:p>
        </p:txBody>
      </p:sp>
      <p:pic>
        <p:nvPicPr>
          <p:cNvPr id="212" name="Google Shape;21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025" y="3565850"/>
            <a:ext cx="7350900" cy="9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</a:pPr>
            <a:r>
              <a:rPr lang="en"/>
              <a:t>Low-Employee Count Churn Rate</a:t>
            </a:r>
            <a:endParaRPr/>
          </a:p>
        </p:txBody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892650" y="1220425"/>
            <a:ext cx="4558200" cy="3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Within the 4 year period we analyzed, half of all businesses under 10 employees churned.</a:t>
            </a:r>
            <a:endParaRPr sz="1600"/>
          </a:p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It is clear that any progress in decreasing churn is going to come down to increasing retention with companies less than 10 employees.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RECOMMENDATION:</a:t>
            </a:r>
            <a:endParaRPr b="1"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Look for subsections with less than 10 employees with strong indicators of intention to focus retention team on</a:t>
            </a:r>
            <a:endParaRPr sz="1600"/>
          </a:p>
        </p:txBody>
      </p:sp>
      <p:pic>
        <p:nvPicPr>
          <p:cNvPr id="219" name="Google Shape;21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8700" y="1420293"/>
            <a:ext cx="3388348" cy="2191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</a:pPr>
            <a:r>
              <a:rPr lang="en"/>
              <a:t>Annual Revenue Is Sticky</a:t>
            </a:r>
            <a:endParaRPr/>
          </a:p>
        </p:txBody>
      </p:sp>
      <p:sp>
        <p:nvSpPr>
          <p:cNvPr id="225" name="Google Shape;225;p40"/>
          <p:cNvSpPr txBox="1"/>
          <p:nvPr>
            <p:ph idx="1" type="body"/>
          </p:nvPr>
        </p:nvSpPr>
        <p:spPr>
          <a:xfrm>
            <a:off x="892650" y="1220425"/>
            <a:ext cx="4558200" cy="3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Unlike Employee Count where churn is uniquely centralized in companies with 10 employees or less, churn is more evenly distributed across various bands of annual revenue.</a:t>
            </a:r>
            <a:endParaRPr sz="1600"/>
          </a:p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600"/>
              <a:buChar char="•"/>
            </a:pPr>
            <a:r>
              <a:rPr lang="en" sz="1600"/>
              <a:t>Churn peaks for companies with between $25k-50k in annual revenue and then gradually falls. </a:t>
            </a:r>
            <a:r>
              <a:rPr lang="en" sz="1600"/>
              <a:t>Only 25% of companies with more than $10m annual revenue churn.</a:t>
            </a:r>
            <a:endParaRPr sz="1600"/>
          </a:p>
        </p:txBody>
      </p:sp>
      <p:pic>
        <p:nvPicPr>
          <p:cNvPr id="226" name="Google Shape;22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3250" y="1420293"/>
            <a:ext cx="3388349" cy="20107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7" name="Google Shape;227;p40"/>
          <p:cNvCxnSpPr/>
          <p:nvPr/>
        </p:nvCxnSpPr>
        <p:spPr>
          <a:xfrm>
            <a:off x="6108750" y="2459400"/>
            <a:ext cx="2684100" cy="224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1"/>
          <p:cNvSpPr txBox="1"/>
          <p:nvPr>
            <p:ph type="title"/>
          </p:nvPr>
        </p:nvSpPr>
        <p:spPr>
          <a:xfrm>
            <a:off x="1054579" y="780393"/>
            <a:ext cx="7065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2169"/>
              </a:buClr>
              <a:buSzPts val="2100"/>
              <a:buFont typeface="Georgia"/>
              <a:buNone/>
            </a:pPr>
            <a:r>
              <a:rPr lang="en"/>
              <a:t>Annual Revenue Is Sticky</a:t>
            </a:r>
            <a:endParaRPr/>
          </a:p>
        </p:txBody>
      </p:sp>
      <p:sp>
        <p:nvSpPr>
          <p:cNvPr id="233" name="Google Shape;233;p41"/>
          <p:cNvSpPr txBox="1"/>
          <p:nvPr>
            <p:ph idx="1" type="body"/>
          </p:nvPr>
        </p:nvSpPr>
        <p:spPr>
          <a:xfrm>
            <a:off x="892650" y="1220425"/>
            <a:ext cx="2386500" cy="21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190500" lvl="0" marL="1778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•"/>
            </a:pPr>
            <a:r>
              <a:rPr lang="en" sz="1600"/>
              <a:t>There is a large cluster of companies with less than 10 employees but greater than $1m in annual revenue that churn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rPr lang="en" sz="1600"/>
              <a:t> </a:t>
            </a:r>
            <a:endParaRPr sz="1600"/>
          </a:p>
        </p:txBody>
      </p:sp>
      <p:pic>
        <p:nvPicPr>
          <p:cNvPr id="234" name="Google Shape;23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1800" y="1223702"/>
            <a:ext cx="5699950" cy="215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1"/>
          <p:cNvSpPr/>
          <p:nvPr/>
        </p:nvSpPr>
        <p:spPr>
          <a:xfrm>
            <a:off x="6194675" y="2796550"/>
            <a:ext cx="1520700" cy="3174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41"/>
          <p:cNvSpPr txBox="1"/>
          <p:nvPr>
            <p:ph idx="1" type="body"/>
          </p:nvPr>
        </p:nvSpPr>
        <p:spPr>
          <a:xfrm>
            <a:off x="892650" y="3808050"/>
            <a:ext cx="7344900" cy="12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rPr b="1" lang="en" sz="1600"/>
              <a:t>RECOMMENDATION: </a:t>
            </a:r>
            <a:r>
              <a:rPr lang="en" sz="1600"/>
              <a:t>Focus the retention team on companies with Less than 10 Employees and greater than $1m in annual revenue. These business owners are likely already used to “white glove” service and will be more responsive to direct attention.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ections and Title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ntent">
  <a:themeElements>
    <a:clrScheme name="Emory Custom Colors">
      <a:dk1>
        <a:srgbClr val="012169"/>
      </a:dk1>
      <a:lt1>
        <a:srgbClr val="FFFFFF"/>
      </a:lt1>
      <a:dk2>
        <a:srgbClr val="0C2340"/>
      </a:dk2>
      <a:lt2>
        <a:srgbClr val="E7E6E6"/>
      </a:lt2>
      <a:accent1>
        <a:srgbClr val="012069"/>
      </a:accent1>
      <a:accent2>
        <a:srgbClr val="B58500"/>
      </a:accent2>
      <a:accent3>
        <a:srgbClr val="B1B2B3"/>
      </a:accent3>
      <a:accent4>
        <a:srgbClr val="F2A900"/>
      </a:accent4>
      <a:accent5>
        <a:srgbClr val="007DBA"/>
      </a:accent5>
      <a:accent6>
        <a:srgbClr val="348338"/>
      </a:accent6>
      <a:hlink>
        <a:srgbClr val="0033A0"/>
      </a:hlink>
      <a:folHlink>
        <a:srgbClr val="6D207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upplemental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